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2" r:id="rId4"/>
    <p:sldId id="272" r:id="rId5"/>
    <p:sldId id="259" r:id="rId6"/>
    <p:sldId id="257" r:id="rId7"/>
    <p:sldId id="260" r:id="rId8"/>
    <p:sldId id="265" r:id="rId9"/>
    <p:sldId id="269" r:id="rId10"/>
    <p:sldId id="267" r:id="rId11"/>
    <p:sldId id="266" r:id="rId12"/>
    <p:sldId id="268" r:id="rId13"/>
    <p:sldId id="270" r:id="rId14"/>
    <p:sldId id="276" r:id="rId15"/>
    <p:sldId id="275" r:id="rId16"/>
    <p:sldId id="277" r:id="rId17"/>
    <p:sldId id="27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>
      <p:cViewPr varScale="1">
        <p:scale>
          <a:sx n="48" d="100"/>
          <a:sy n="48" d="100"/>
        </p:scale>
        <p:origin x="67" y="8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68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0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6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7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6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6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9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4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8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83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6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D9FA-04B4-49F0-8869-E2F6287E6F1B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9967C-5189-4323-80F6-B755B4F52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ms2.bsuir.b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suir.b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6" r="14047"/>
          <a:stretch/>
        </p:blipFill>
        <p:spPr>
          <a:xfrm>
            <a:off x="583474" y="670560"/>
            <a:ext cx="5748036" cy="54254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514011" y="670560"/>
            <a:ext cx="5547361" cy="2990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4400" dirty="0">
                <a:latin typeface="+mj-lt"/>
                <a:ea typeface="+mj-ea"/>
                <a:cs typeface="+mj-cs"/>
              </a:rPr>
              <a:t>УЯЗВИМОСТИ </a:t>
            </a:r>
            <a:r>
              <a:rPr lang="ru-RU" sz="4400" dirty="0" smtClean="0">
                <a:latin typeface="+mj-lt"/>
                <a:ea typeface="+mj-ea"/>
                <a:cs typeface="+mj-cs"/>
              </a:rPr>
              <a:t>В </a:t>
            </a:r>
            <a:r>
              <a:rPr lang="ru-RU" sz="4400" dirty="0">
                <a:latin typeface="+mj-lt"/>
                <a:ea typeface="+mj-ea"/>
                <a:cs typeface="+mj-cs"/>
              </a:rPr>
              <a:t>ЛОКАЛЬНЫХ ВЫЧИСЛИТЕЛЬНЫХ СЕТЯХ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030699" y="5308350"/>
            <a:ext cx="3062633" cy="787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dirty="0" smtClean="0"/>
              <a:t>Аблецов А.М гр.761401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Белоусова Е.С – к.т.н., </a:t>
            </a:r>
            <a:r>
              <a:rPr lang="ru-RU" dirty="0" smtClean="0"/>
              <a:t>доцент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3306"/>
            <a:ext cx="10515600" cy="9704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HTTPS </a:t>
            </a:r>
            <a:r>
              <a:rPr lang="ru-RU" dirty="0" smtClean="0"/>
              <a:t>соединение устройства </a:t>
            </a:r>
            <a:r>
              <a:rPr lang="en-US" dirty="0" smtClean="0"/>
              <a:t>Victim </a:t>
            </a:r>
            <a:r>
              <a:rPr lang="ru-RU" dirty="0" smtClean="0"/>
              <a:t>с ресурсом </a:t>
            </a:r>
            <a:r>
              <a:rPr lang="en-US" dirty="0" smtClean="0"/>
              <a:t>Ims2.bsuir.by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30" y="3840239"/>
            <a:ext cx="8786169" cy="297253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559801" y="97829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1" b="34616"/>
          <a:stretch/>
        </p:blipFill>
        <p:spPr>
          <a:xfrm>
            <a:off x="1702915" y="1176064"/>
            <a:ext cx="8534400" cy="25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ru-RU" dirty="0" smtClean="0"/>
              <a:t> </a:t>
            </a:r>
            <a:r>
              <a:rPr lang="en-US" dirty="0" smtClean="0"/>
              <a:t>stripping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1957" y="1463039"/>
            <a:ext cx="465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Зачастую пользователь при вводе </a:t>
            </a:r>
            <a:r>
              <a:rPr lang="en-US" dirty="0" smtClean="0"/>
              <a:t>URL </a:t>
            </a:r>
            <a:r>
              <a:rPr lang="ru-RU" dirty="0" smtClean="0"/>
              <a:t>имени интернет ресурса прописывает не </a:t>
            </a:r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://lms2.bsuir.by</a:t>
            </a:r>
            <a:r>
              <a:rPr lang="en-US" dirty="0" smtClean="0"/>
              <a:t> </a:t>
            </a:r>
            <a:r>
              <a:rPr lang="ru-RU" dirty="0" smtClean="0"/>
              <a:t>а </a:t>
            </a:r>
            <a:r>
              <a:rPr lang="en-US" dirty="0" smtClean="0"/>
              <a:t>lms2.bsuir.by</a:t>
            </a:r>
            <a:r>
              <a:rPr lang="ru-RU" dirty="0" smtClean="0"/>
              <a:t> и браузер по умолчанию формирует </a:t>
            </a:r>
            <a:r>
              <a:rPr lang="en-US" dirty="0" smtClean="0"/>
              <a:t>http </a:t>
            </a:r>
            <a:r>
              <a:rPr lang="ru-RU" dirty="0" smtClean="0"/>
              <a:t>запрос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27" y="4182454"/>
            <a:ext cx="5874261" cy="20482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027" y="1901041"/>
            <a:ext cx="5943929" cy="196088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492" y="2708454"/>
            <a:ext cx="2309060" cy="82303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11957" y="3645393"/>
            <a:ext cx="46522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z-Cyrl-AZ" dirty="0" smtClean="0"/>
              <a:t>С</a:t>
            </a:r>
            <a:r>
              <a:rPr lang="ru-RU" dirty="0" err="1" smtClean="0"/>
              <a:t>ервер</a:t>
            </a:r>
            <a:r>
              <a:rPr lang="ru-RU" dirty="0" smtClean="0"/>
              <a:t> </a:t>
            </a:r>
            <a:r>
              <a:rPr lang="ru-RU" dirty="0"/>
              <a:t>интернет </a:t>
            </a:r>
            <a:r>
              <a:rPr lang="ru-RU" dirty="0" smtClean="0"/>
              <a:t>ресурса, поддерживающий  </a:t>
            </a:r>
            <a:r>
              <a:rPr lang="en-US" dirty="0"/>
              <a:t>HTTPS</a:t>
            </a:r>
            <a:r>
              <a:rPr lang="ru-RU" dirty="0"/>
              <a:t>, </a:t>
            </a:r>
            <a:r>
              <a:rPr lang="ru-RU" dirty="0" smtClean="0"/>
              <a:t>отправляет </a:t>
            </a:r>
            <a:r>
              <a:rPr lang="en-US" dirty="0"/>
              <a:t>HTTP </a:t>
            </a:r>
            <a:r>
              <a:rPr lang="ru-RU" dirty="0"/>
              <a:t>ответ с кодом 302 означающим перенаправление на найденный </a:t>
            </a:r>
            <a:r>
              <a:rPr lang="en-US" dirty="0"/>
              <a:t>URL(</a:t>
            </a:r>
            <a:r>
              <a:rPr lang="en-US" dirty="0">
                <a:hlinkClick r:id="rId2"/>
              </a:rPr>
              <a:t>https://lms2.bsuir.by</a:t>
            </a:r>
            <a:r>
              <a:rPr lang="en-US" dirty="0"/>
              <a:t> </a:t>
            </a:r>
            <a:r>
              <a:rPr lang="en-US" dirty="0" smtClean="0"/>
              <a:t>). </a:t>
            </a:r>
          </a:p>
          <a:p>
            <a:endParaRPr lang="en-US" dirty="0"/>
          </a:p>
          <a:p>
            <a:r>
              <a:rPr lang="ru-RU" dirty="0" smtClean="0"/>
              <a:t>Устройство </a:t>
            </a:r>
            <a:r>
              <a:rPr lang="en-US" dirty="0" smtClean="0"/>
              <a:t>At</a:t>
            </a:r>
            <a:r>
              <a:rPr lang="en-US" dirty="0"/>
              <a:t>t</a:t>
            </a:r>
            <a:r>
              <a:rPr lang="en-US" dirty="0" smtClean="0"/>
              <a:t>acker ,</a:t>
            </a:r>
            <a:r>
              <a:rPr lang="ru-RU" dirty="0" smtClean="0"/>
              <a:t>организовав атаку </a:t>
            </a:r>
            <a:r>
              <a:rPr lang="en-US" dirty="0" smtClean="0"/>
              <a:t>MITM, </a:t>
            </a:r>
            <a:r>
              <a:rPr lang="ru-RU" dirty="0" smtClean="0"/>
              <a:t>способно изменить поле </a:t>
            </a:r>
            <a:r>
              <a:rPr lang="en-US" dirty="0" smtClean="0"/>
              <a:t>Location </a:t>
            </a:r>
            <a:r>
              <a:rPr lang="ru-RU" dirty="0" smtClean="0"/>
              <a:t>в </a:t>
            </a:r>
            <a:r>
              <a:rPr lang="en-US" dirty="0" smtClean="0"/>
              <a:t>HTTP </a:t>
            </a:r>
            <a:r>
              <a:rPr lang="ru-RU" dirty="0" smtClean="0"/>
              <a:t>ответе в результате чего устройство </a:t>
            </a:r>
            <a:r>
              <a:rPr lang="en-US" dirty="0" smtClean="0"/>
              <a:t>Victim </a:t>
            </a:r>
            <a:r>
              <a:rPr lang="ru-RU" dirty="0" smtClean="0"/>
              <a:t>будет считать что сервер поддерживает только </a:t>
            </a:r>
            <a:r>
              <a:rPr lang="en-US" dirty="0" smtClean="0"/>
              <a:t>HTTP </a:t>
            </a:r>
            <a:r>
              <a:rPr lang="ru-RU" dirty="0" smtClean="0"/>
              <a:t>соединение.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58148" y="1531709"/>
            <a:ext cx="299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</a:t>
            </a:r>
            <a:r>
              <a:rPr lang="ru-RU" dirty="0" smtClean="0"/>
              <a:t>ответ сервера до атаки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93062" y="3813122"/>
            <a:ext cx="33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</a:t>
            </a:r>
            <a:r>
              <a:rPr lang="ru-RU" dirty="0" smtClean="0"/>
              <a:t>ответ сервера после атаки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5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 smtClean="0"/>
              <a:t>Реализация </a:t>
            </a:r>
            <a:r>
              <a:rPr lang="en-US" dirty="0" smtClean="0"/>
              <a:t>HTTPS stripping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3"/>
          <a:stretch/>
        </p:blipFill>
        <p:spPr>
          <a:xfrm>
            <a:off x="838198" y="1302779"/>
            <a:ext cx="6687003" cy="26118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6" y="4269110"/>
            <a:ext cx="6708025" cy="2539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8" y="933447"/>
            <a:ext cx="332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</a:t>
            </a:r>
            <a:r>
              <a:rPr lang="ru-RU" dirty="0" smtClean="0"/>
              <a:t>сессия устройства </a:t>
            </a:r>
            <a:r>
              <a:rPr lang="en-US" dirty="0" smtClean="0"/>
              <a:t>Victim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7176" y="3899778"/>
            <a:ext cx="363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 </a:t>
            </a:r>
            <a:r>
              <a:rPr lang="ru-RU" dirty="0" smtClean="0"/>
              <a:t>сессия устройства </a:t>
            </a:r>
            <a:r>
              <a:rPr lang="en-US" dirty="0" smtClean="0"/>
              <a:t>Attacker</a:t>
            </a:r>
            <a:endParaRPr lang="en-US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456" y="2349303"/>
            <a:ext cx="4206241" cy="303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Перехват данных аутентификации 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55"/>
          <a:stretch/>
        </p:blipFill>
        <p:spPr>
          <a:xfrm>
            <a:off x="4343193" y="1837509"/>
            <a:ext cx="7178247" cy="442223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t="4105" r="42278" b="-4105"/>
          <a:stretch/>
        </p:blipFill>
        <p:spPr>
          <a:xfrm>
            <a:off x="838200" y="1908403"/>
            <a:ext cx="3265714" cy="370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6326" y="365125"/>
            <a:ext cx="10515600" cy="1325563"/>
          </a:xfrm>
        </p:spPr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DNS</a:t>
            </a:r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86326" y="1690688"/>
            <a:ext cx="9252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Протокол 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DNS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англ.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Domain Name System)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предназначен для сопоставления IP-адресам доменных 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имен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6" y="3262296"/>
            <a:ext cx="5693154" cy="23547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67" y="3262295"/>
            <a:ext cx="5411834" cy="23547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2780" y="2214881"/>
            <a:ext cx="5350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4"/>
              </a:rPr>
              <a:t>www.bsuir.by</a:t>
            </a:r>
            <a:r>
              <a:rPr lang="en-US" sz="3200" dirty="0" smtClean="0"/>
              <a:t> -&gt; 46.216.181.42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773680" y="2892963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DNS </a:t>
            </a:r>
            <a:r>
              <a:rPr lang="ru-RU" dirty="0" smtClean="0"/>
              <a:t>запрос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56320" y="2881952"/>
            <a:ext cx="11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DNS </a:t>
            </a:r>
            <a:r>
              <a:rPr lang="ru-RU" dirty="0" smtClean="0"/>
              <a:t>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03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spoofing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999"/>
          <a:stretch/>
        </p:blipFill>
        <p:spPr>
          <a:xfrm>
            <a:off x="6610677" y="1211264"/>
            <a:ext cx="5430462" cy="19567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9199" y="1571706"/>
            <a:ext cx="511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Как и протокол </a:t>
            </a:r>
            <a:r>
              <a:rPr lang="en-US" dirty="0" smtClean="0"/>
              <a:t>ARP, </a:t>
            </a:r>
            <a:r>
              <a:rPr lang="ru-RU" dirty="0" smtClean="0"/>
              <a:t>протокол </a:t>
            </a:r>
            <a:r>
              <a:rPr lang="en-US" dirty="0" smtClean="0"/>
              <a:t>DNS </a:t>
            </a:r>
            <a:r>
              <a:rPr lang="ru-RU" dirty="0" smtClean="0"/>
              <a:t>не предполагает какой-либо аутентификации, следовательно устройство </a:t>
            </a:r>
            <a:r>
              <a:rPr lang="en-US" dirty="0" smtClean="0"/>
              <a:t>Attacker </a:t>
            </a:r>
            <a:r>
              <a:rPr lang="ru-RU" dirty="0" smtClean="0"/>
              <a:t>может «отравить» </a:t>
            </a:r>
            <a:r>
              <a:rPr lang="en-US" dirty="0" smtClean="0"/>
              <a:t>DNS-</a:t>
            </a:r>
            <a:r>
              <a:rPr lang="ru-RU" dirty="0" smtClean="0"/>
              <a:t>кэш устройства </a:t>
            </a:r>
            <a:r>
              <a:rPr lang="en-US" dirty="0" smtClean="0"/>
              <a:t>Victim</a:t>
            </a:r>
            <a:r>
              <a:rPr lang="ru-RU" dirty="0" smtClean="0"/>
              <a:t>, выступив в роли </a:t>
            </a:r>
            <a:r>
              <a:rPr lang="en-US" dirty="0" smtClean="0"/>
              <a:t>DNS-</a:t>
            </a:r>
            <a:r>
              <a:rPr lang="ru-RU" dirty="0" smtClean="0"/>
              <a:t>сервера.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14" y="3668715"/>
            <a:ext cx="7116006" cy="3012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6559" y="3299383"/>
            <a:ext cx="310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DNS</a:t>
            </a:r>
            <a:r>
              <a:rPr lang="ru-RU" dirty="0" smtClean="0"/>
              <a:t> ответ устройства </a:t>
            </a:r>
            <a:r>
              <a:rPr lang="en-US" dirty="0" smtClean="0"/>
              <a:t>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spoofing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36"/>
          <a:stretch/>
        </p:blipFill>
        <p:spPr>
          <a:xfrm>
            <a:off x="7224486" y="3329801"/>
            <a:ext cx="4723417" cy="29479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9205" r="24612" b="19773"/>
          <a:stretch/>
        </p:blipFill>
        <p:spPr>
          <a:xfrm>
            <a:off x="838200" y="3329801"/>
            <a:ext cx="6043749" cy="2830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3480" y="1910080"/>
            <a:ext cx="9845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DNS spoofing </a:t>
            </a:r>
            <a:r>
              <a:rPr lang="ru-RU" dirty="0" smtClean="0"/>
              <a:t>может применятся для таких атак, как </a:t>
            </a:r>
            <a:r>
              <a:rPr lang="en-US" dirty="0" smtClean="0"/>
              <a:t>Ransomware, Scar</a:t>
            </a:r>
            <a:r>
              <a:rPr lang="ru-RU" dirty="0" smtClean="0"/>
              <a:t>е</a:t>
            </a:r>
            <a:r>
              <a:rPr lang="en-US" dirty="0" smtClean="0"/>
              <a:t>ware</a:t>
            </a:r>
            <a:r>
              <a:rPr lang="ru-RU" dirty="0" smtClean="0"/>
              <a:t>. Также с помощью утилиты </a:t>
            </a:r>
            <a:r>
              <a:rPr lang="en-US" i="1" dirty="0" err="1" smtClean="0"/>
              <a:t>wget</a:t>
            </a:r>
            <a:r>
              <a:rPr lang="en-US" i="1" dirty="0" smtClean="0"/>
              <a:t>  </a:t>
            </a:r>
            <a:r>
              <a:rPr lang="ru-RU" dirty="0" smtClean="0"/>
              <a:t>устройство </a:t>
            </a:r>
            <a:r>
              <a:rPr lang="en-US" dirty="0" smtClean="0"/>
              <a:t>Attacker </a:t>
            </a:r>
            <a:r>
              <a:rPr lang="ru-RU" dirty="0" smtClean="0"/>
              <a:t>имеет возможность скопировать</a:t>
            </a:r>
            <a:r>
              <a:rPr lang="en-US" dirty="0" smtClean="0"/>
              <a:t> </a:t>
            </a:r>
            <a:r>
              <a:rPr lang="ru-RU" dirty="0" smtClean="0"/>
              <a:t>содержимое </a:t>
            </a:r>
            <a:r>
              <a:rPr lang="en-US" dirty="0" smtClean="0"/>
              <a:t>web-</a:t>
            </a:r>
            <a:r>
              <a:rPr lang="ru-RU" dirty="0" smtClean="0"/>
              <a:t>ресурса, что может быть использовано для кражи паролей, реквизитов банковских карт, личной информации.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5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Защита от </a:t>
            </a:r>
            <a:r>
              <a:rPr lang="en-US" dirty="0" smtClean="0"/>
              <a:t>MITM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549" y="2013853"/>
            <a:ext cx="5812971" cy="743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341410"/>
            <a:ext cx="1053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защиты от атаки </a:t>
            </a:r>
            <a:r>
              <a:rPr lang="en-US" dirty="0" smtClean="0"/>
              <a:t>MITM </a:t>
            </a:r>
            <a:r>
              <a:rPr lang="ru-RU" dirty="0" smtClean="0"/>
              <a:t>рекомендуется заполнять </a:t>
            </a:r>
            <a:r>
              <a:rPr lang="en-US" dirty="0" smtClean="0"/>
              <a:t>ARP-</a:t>
            </a:r>
            <a:r>
              <a:rPr lang="ru-RU" dirty="0" smtClean="0"/>
              <a:t>таблицу вручную, на каждом оконечном устройстве в </a:t>
            </a:r>
            <a:r>
              <a:rPr lang="en-US" dirty="0" smtClean="0"/>
              <a:t>LAN</a:t>
            </a:r>
            <a:r>
              <a:rPr lang="ru-RU" dirty="0" smtClean="0"/>
              <a:t>.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98" y="3908337"/>
            <a:ext cx="3432444" cy="14993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6797"/>
            <a:ext cx="6942422" cy="419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4709" y="3112849"/>
            <a:ext cx="1053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Еще одним способом является разделение </a:t>
            </a:r>
            <a:r>
              <a:rPr lang="en-US" dirty="0" smtClean="0"/>
              <a:t>LAN </a:t>
            </a:r>
            <a:r>
              <a:rPr lang="ru-RU" dirty="0" smtClean="0"/>
              <a:t>на </a:t>
            </a:r>
            <a:r>
              <a:rPr lang="en-US" dirty="0" smtClean="0"/>
              <a:t>VLAN, </a:t>
            </a:r>
            <a:r>
              <a:rPr lang="ru-RU" dirty="0" smtClean="0"/>
              <a:t>причем желательно создавать отдельный </a:t>
            </a:r>
            <a:r>
              <a:rPr lang="en-US" dirty="0" smtClean="0"/>
              <a:t>VLAN </a:t>
            </a:r>
            <a:r>
              <a:rPr lang="ru-RU" dirty="0" smtClean="0"/>
              <a:t>для каждого оконечного устройства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131" y="3597630"/>
            <a:ext cx="3689559" cy="25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800" y="1213420"/>
            <a:ext cx="6011815" cy="24078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3930074"/>
            <a:ext cx="6021283" cy="24300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09" y="2417365"/>
            <a:ext cx="4992647" cy="3080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843" y="1506022"/>
            <a:ext cx="4756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Бесплатный сыр бывает только в мышеловке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7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Дисклеймер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242" y="4031616"/>
            <a:ext cx="1907493" cy="16722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5943"/>
            <a:ext cx="5882161" cy="39214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977" y="2362975"/>
            <a:ext cx="555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Все, показанное в данной работе, было осуществлено </a:t>
            </a:r>
            <a:r>
              <a:rPr lang="ru-RU" u="sng" dirty="0" smtClean="0"/>
              <a:t>исключительно</a:t>
            </a:r>
            <a:r>
              <a:rPr lang="ru-RU" dirty="0" smtClean="0"/>
              <a:t> в образовательных целях, также автор не ставил цели кого-либо оскорбить.</a:t>
            </a:r>
          </a:p>
        </p:txBody>
      </p:sp>
    </p:spTree>
    <p:extLst>
      <p:ext uri="{BB962C8B-B14F-4D97-AF65-F5344CB8AC3E}">
        <p14:creationId xmlns:p14="http://schemas.microsoft.com/office/powerpoint/2010/main" val="38648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1742" y="382542"/>
            <a:ext cx="10515600" cy="1325563"/>
          </a:xfrm>
        </p:spPr>
        <p:txBody>
          <a:bodyPr/>
          <a:lstStyle/>
          <a:p>
            <a:r>
              <a:rPr lang="en-US" dirty="0" smtClean="0"/>
              <a:t>MITM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6716" y="1292469"/>
            <a:ext cx="6199006" cy="4096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945" y="2530142"/>
            <a:ext cx="4383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 in the middle</a:t>
            </a:r>
            <a:r>
              <a:rPr lang="ru-RU" dirty="0" smtClean="0"/>
              <a:t>(</a:t>
            </a:r>
            <a:r>
              <a:rPr lang="en-US" dirty="0"/>
              <a:t>MITM</a:t>
            </a:r>
            <a:r>
              <a:rPr lang="ru-RU" dirty="0" smtClean="0"/>
              <a:t>)</a:t>
            </a:r>
            <a:r>
              <a:rPr lang="en-US" dirty="0" smtClean="0"/>
              <a:t> – </a:t>
            </a:r>
            <a:r>
              <a:rPr lang="ru-RU" dirty="0" smtClean="0"/>
              <a:t>атака в локальных вычислительных сетях, при которой злоумышленник тайно встраивается в канал передачи информации, ретранслируя, либо изменяя проходящие через него пакеты данных.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Toolkit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1" y="1385953"/>
            <a:ext cx="1657750" cy="1162353"/>
          </a:xfrm>
        </p:spPr>
      </p:pic>
      <p:sp>
        <p:nvSpPr>
          <p:cNvPr id="5" name="TextBox 4"/>
          <p:cNvSpPr txBox="1"/>
          <p:nvPr/>
        </p:nvSpPr>
        <p:spPr>
          <a:xfrm>
            <a:off x="2974507" y="1457702"/>
            <a:ext cx="7326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Kali Linux – </a:t>
            </a:r>
            <a:r>
              <a:rPr lang="ru-RU" dirty="0" smtClean="0"/>
              <a:t>дистрибутив </a:t>
            </a:r>
            <a:r>
              <a:rPr lang="en-US" dirty="0" smtClean="0"/>
              <a:t>Linux, </a:t>
            </a:r>
            <a:r>
              <a:rPr lang="ru-RU" dirty="0" smtClean="0"/>
              <a:t>поддерживаемый и финансируемый компанией </a:t>
            </a:r>
            <a:r>
              <a:rPr lang="en-US" dirty="0" smtClean="0"/>
              <a:t>Offensive Security</a:t>
            </a:r>
            <a:r>
              <a:rPr lang="ru-RU" dirty="0" smtClean="0"/>
              <a:t> и имеющий более 600 предустановленных утилит для проведения аудита безопасности информационных систем</a:t>
            </a:r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65" y="2643392"/>
            <a:ext cx="923330" cy="92333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974507" y="2643392"/>
            <a:ext cx="7070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Wireshark – </a:t>
            </a:r>
            <a:r>
              <a:rPr lang="ru-RU" dirty="0" smtClean="0"/>
              <a:t>сетевой анализатор  с открытым исходным кодом</a:t>
            </a:r>
            <a:r>
              <a:rPr lang="en-US" dirty="0" smtClean="0"/>
              <a:t>, </a:t>
            </a:r>
            <a:r>
              <a:rPr lang="ru-RU" dirty="0" smtClean="0"/>
              <a:t>предназначенный для анализа сетевого трафика, а также устранения неполадок в сети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10" y="3597502"/>
            <a:ext cx="1386840" cy="139146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974507" y="3831568"/>
            <a:ext cx="7039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Virtual Box – </a:t>
            </a:r>
            <a:r>
              <a:rPr lang="ru-RU" dirty="0" smtClean="0"/>
              <a:t>программный продукт с открытым исходным кодом, предоставляющий возможность виртуализации различных операционных систем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5" y="5019744"/>
            <a:ext cx="1080900" cy="108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4507" y="5098529"/>
            <a:ext cx="66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GNS3 – </a:t>
            </a:r>
            <a:r>
              <a:rPr lang="ru-RU" dirty="0" smtClean="0"/>
              <a:t>графический эмулятор сетей, который позволяет комбинировать виртуальные и реальные устройства для построения различных сетевых топологий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5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ARP</a:t>
            </a: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1580392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Одним 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основных протоколов LAN является 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англ.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Resolution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предназначенный для сопоставления IP-адресам MAC-адресов. Информация об этих сопоставлениях хранится в оперативной памяти оконечных устройств (ARP-кэш).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51" y="2682114"/>
            <a:ext cx="9224154" cy="8572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8" y="4083313"/>
            <a:ext cx="4717250" cy="14595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3313"/>
            <a:ext cx="4887199" cy="15887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95810" y="3713981"/>
            <a:ext cx="128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ARP </a:t>
            </a:r>
            <a:r>
              <a:rPr lang="ru-RU" dirty="0" smtClean="0"/>
              <a:t>запрос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5463" y="3713981"/>
            <a:ext cx="113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ARP </a:t>
            </a:r>
            <a:r>
              <a:rPr lang="ru-RU" dirty="0" smtClean="0"/>
              <a:t>ответ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Сканирование сети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" y="3647780"/>
            <a:ext cx="5085829" cy="2216423"/>
          </a:xfrm>
        </p:spPr>
      </p:pic>
      <p:pic>
        <p:nvPicPr>
          <p:cNvPr id="5" name="Объект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464" y="1455557"/>
            <a:ext cx="5432187" cy="36430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17"/>
          <a:stretch/>
        </p:blipFill>
        <p:spPr>
          <a:xfrm>
            <a:off x="6222760" y="5583051"/>
            <a:ext cx="5432187" cy="547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2464" y="1086224"/>
            <a:ext cx="338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ARP </a:t>
            </a:r>
            <a:r>
              <a:rPr lang="ru-RU" dirty="0" smtClean="0"/>
              <a:t>запросы устройства </a:t>
            </a:r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02464" y="5156165"/>
            <a:ext cx="2736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ARP </a:t>
            </a:r>
            <a:r>
              <a:rPr lang="ru-RU" dirty="0" smtClean="0"/>
              <a:t>ответы устройств </a:t>
            </a:r>
            <a:r>
              <a:rPr lang="en-US" dirty="0" smtClean="0"/>
              <a:t>LAN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3" y="2011545"/>
            <a:ext cx="5085829" cy="12118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862" y="1669055"/>
            <a:ext cx="403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Сетевые настройки устройства </a:t>
            </a:r>
            <a:r>
              <a:rPr lang="en-US" dirty="0" smtClean="0"/>
              <a:t>Attacker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8862" y="3291308"/>
            <a:ext cx="41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Сканирование сети устройством </a:t>
            </a:r>
            <a:r>
              <a:rPr lang="en-US" dirty="0" smtClean="0"/>
              <a:t>Attacker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6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02032"/>
            <a:ext cx="10515600" cy="1325563"/>
          </a:xfrm>
        </p:spPr>
        <p:txBody>
          <a:bodyPr/>
          <a:lstStyle/>
          <a:p>
            <a:r>
              <a:rPr lang="en-US" dirty="0" smtClean="0"/>
              <a:t>ARP spoofing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3"/>
          <a:stretch/>
        </p:blipFill>
        <p:spPr>
          <a:xfrm>
            <a:off x="7174714" y="2523183"/>
            <a:ext cx="4904713" cy="1503397"/>
          </a:xfrm>
        </p:spPr>
      </p:pic>
      <p:sp>
        <p:nvSpPr>
          <p:cNvPr id="3" name="Прямоугольник 2"/>
          <p:cNvSpPr/>
          <p:nvPr/>
        </p:nvSpPr>
        <p:spPr>
          <a:xfrm>
            <a:off x="838198" y="1323031"/>
            <a:ext cx="11130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Протокол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 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предполагает какой-либо аутентификации. Следовательно, злоумышленник, инициализируя заведомо ложные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фреймы, способен изменить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-кэш устройств, находящихся с ним в пределах одной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492614"/>
            <a:ext cx="6172202" cy="1872169"/>
          </a:xfrm>
          <a:prstGeom prst="rect">
            <a:avLst/>
          </a:prstGeom>
        </p:spPr>
      </p:pic>
      <p:pic>
        <p:nvPicPr>
          <p:cNvPr id="6" name="Объект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3" r="60299" b="85918"/>
          <a:stretch/>
        </p:blipFill>
        <p:spPr>
          <a:xfrm>
            <a:off x="982977" y="5191773"/>
            <a:ext cx="4516122" cy="3978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" t="12948" r="61060" b="78545"/>
          <a:stretch/>
        </p:blipFill>
        <p:spPr>
          <a:xfrm>
            <a:off x="982977" y="5813666"/>
            <a:ext cx="4308165" cy="46339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01697" y="4749072"/>
            <a:ext cx="5105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</a:t>
            </a:r>
            <a:r>
              <a:rPr lang="x-non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-кэш 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устройств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Victim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до и после атаки</a:t>
            </a:r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388" y="5191773"/>
            <a:ext cx="5182072" cy="4203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670510" y="4764615"/>
            <a:ext cx="540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Таймер обновления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ARP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-кэш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x-none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устройств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Victim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8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&amp; HTTPS &amp; HSTS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2737"/>
          <a:stretch/>
        </p:blipFill>
        <p:spPr>
          <a:xfrm>
            <a:off x="7047413" y="1203008"/>
            <a:ext cx="4883331" cy="4212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00622"/>
            <a:ext cx="5669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r>
              <a:rPr lang="ru-RU" dirty="0" smtClean="0"/>
              <a:t> </a:t>
            </a:r>
            <a:r>
              <a:rPr lang="az-Cyrl-AZ" dirty="0" smtClean="0"/>
              <a:t>(</a:t>
            </a:r>
            <a:r>
              <a:rPr lang="ru-RU" dirty="0" smtClean="0"/>
              <a:t>англ.</a:t>
            </a:r>
            <a:r>
              <a:rPr lang="az-Cyrl-AZ" dirty="0"/>
              <a:t> </a:t>
            </a:r>
            <a:r>
              <a:rPr lang="en-US" dirty="0" err="1"/>
              <a:t>HyperText</a:t>
            </a:r>
            <a:r>
              <a:rPr lang="en-US" dirty="0"/>
              <a:t> Transfer Protocol — «</a:t>
            </a:r>
            <a:r>
              <a:rPr lang="az-Cyrl-AZ" dirty="0"/>
              <a:t>протокол </a:t>
            </a:r>
            <a:r>
              <a:rPr lang="az-Cyrl-AZ" dirty="0" smtClean="0"/>
              <a:t>передачи гипертекста»)</a:t>
            </a:r>
            <a:r>
              <a:rPr lang="az-Cyrl-AZ" dirty="0"/>
              <a:t> </a:t>
            </a:r>
            <a:r>
              <a:rPr lang="en-US" dirty="0" smtClean="0"/>
              <a:t> – </a:t>
            </a:r>
            <a:r>
              <a:rPr lang="ru-RU" dirty="0" smtClean="0"/>
              <a:t>протокол для передачи гипертекстовых документов, таких как </a:t>
            </a:r>
            <a:r>
              <a:rPr lang="en-US" dirty="0" smtClean="0"/>
              <a:t>HTML, </a:t>
            </a:r>
            <a:r>
              <a:rPr lang="ru-RU" dirty="0" smtClean="0"/>
              <a:t>между клиентом и сервером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HTTPS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az-Cyrl-AZ" dirty="0"/>
              <a:t>англ. </a:t>
            </a:r>
            <a:r>
              <a:rPr lang="en-US" dirty="0" smtClean="0"/>
              <a:t>HTTP Secure) – </a:t>
            </a:r>
            <a:r>
              <a:rPr lang="ru-RU" dirty="0" smtClean="0"/>
              <a:t>расширение протокола  </a:t>
            </a:r>
            <a:r>
              <a:rPr lang="en-US" dirty="0" smtClean="0"/>
              <a:t>HTTP,</a:t>
            </a:r>
            <a:r>
              <a:rPr lang="ru-RU" dirty="0" smtClean="0"/>
              <a:t> предполагающие защищенную передачу данных в зашифрованном виде.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HSTS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англ. </a:t>
            </a:r>
            <a:r>
              <a:rPr lang="en-US" i="1" dirty="0" smtClean="0"/>
              <a:t>HTTP </a:t>
            </a:r>
            <a:r>
              <a:rPr lang="en-US" i="1" dirty="0"/>
              <a:t>Strict Transport Security</a:t>
            </a:r>
            <a:r>
              <a:rPr lang="en-US" dirty="0" smtClean="0"/>
              <a:t>)</a:t>
            </a:r>
            <a:r>
              <a:rPr lang="ru-RU" dirty="0" smtClean="0"/>
              <a:t> – механизм, с помощью которого сервер сообщает клиенту о принудительном использовании </a:t>
            </a:r>
            <a:r>
              <a:rPr lang="en-US" dirty="0" smtClean="0"/>
              <a:t>HTTPS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7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5617" y="228356"/>
            <a:ext cx="10515600" cy="1325563"/>
          </a:xfrm>
        </p:spPr>
        <p:txBody>
          <a:bodyPr/>
          <a:lstStyle/>
          <a:p>
            <a:r>
              <a:rPr lang="ru-RU" dirty="0" smtClean="0"/>
              <a:t>Перехват незашифрованного трафика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0" t="9579" r="39644" b="30107"/>
          <a:stretch/>
        </p:blipFill>
        <p:spPr>
          <a:xfrm>
            <a:off x="1676400" y="1786481"/>
            <a:ext cx="3606799" cy="2266774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31" y="4482004"/>
            <a:ext cx="9100457" cy="22157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04" y="1786481"/>
            <a:ext cx="4627088" cy="216720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894209" y="1369253"/>
            <a:ext cx="300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Браузер устройства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ictim</a:t>
            </a:r>
            <a:endParaRPr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010460" y="1369253"/>
            <a:ext cx="566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Перехваченные изображения устройством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Attacker</a:t>
            </a:r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61778" y="4033181"/>
            <a:ext cx="330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Перехваченная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HTTP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сессия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540</Words>
  <Application>Microsoft Office PowerPoint</Application>
  <PresentationFormat>Широкоэкранный</PresentationFormat>
  <Paragraphs>62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Дисклеймер</vt:lpstr>
      <vt:lpstr>MITM</vt:lpstr>
      <vt:lpstr>Toolkit</vt:lpstr>
      <vt:lpstr>Протокол ARP</vt:lpstr>
      <vt:lpstr>Сканирование сети</vt:lpstr>
      <vt:lpstr>ARP spoofing</vt:lpstr>
      <vt:lpstr>HTTP &amp; HTTPS &amp; HSTS</vt:lpstr>
      <vt:lpstr>Перехват незашифрованного трафика</vt:lpstr>
      <vt:lpstr>HTTPS соединение устройства Victim с ресурсом Ims2.bsuir.by </vt:lpstr>
      <vt:lpstr>HTTPS stripping</vt:lpstr>
      <vt:lpstr>Реализация HTTPS stripping</vt:lpstr>
      <vt:lpstr>Перехват данных аутентификации </vt:lpstr>
      <vt:lpstr>Протокол DNS</vt:lpstr>
      <vt:lpstr>DNS spoofing</vt:lpstr>
      <vt:lpstr>DNS spoofing</vt:lpstr>
      <vt:lpstr>Защита от MITM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Аблецов</dc:creator>
  <cp:lastModifiedBy>Андрей Аблецов</cp:lastModifiedBy>
  <cp:revision>91</cp:revision>
  <dcterms:created xsi:type="dcterms:W3CDTF">2020-04-28T07:18:27Z</dcterms:created>
  <dcterms:modified xsi:type="dcterms:W3CDTF">2020-05-17T14:44:00Z</dcterms:modified>
</cp:coreProperties>
</file>